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7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B9C8-60E5-4C4A-8880-C0D9B0B4D5C2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1819-E238-4EB0-B326-CABDD2047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5E41-4681-46B5-87FF-DF148486C70C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F49AF-50E6-4199-8632-F2CDCC977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BD4D-5E2A-40D6-B865-62A986834613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CE0-E0C4-43F1-BBE6-E14115F13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8012-5776-4BCD-ABCB-45F4F50AD499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EB38-A0D4-44B6-899D-68F09A3E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E424-44E7-4E6E-A94C-5CCB6898AE0A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1158-6BED-42E1-A0A4-6FCF1FA6C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9FAD-EE94-4FB4-A83A-AC9E4A9BCD58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60BE-CBF1-4015-A034-00B7B41E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FD42-D1B8-499D-BC8F-C27F41C5E0C6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D134-42C5-4D7F-8E85-636D90BB5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AE6A-B89C-4A06-A6FD-0153B17DB08C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612C-6938-474F-B32F-39F18C81F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F87A-18B6-4763-8D9B-51014B35AAC8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27E7-930D-42AE-B51C-361549F9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1AD5-70AE-4C83-A646-F938AC40DBF7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931F-642E-492A-85F7-7350D08D5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BE8C-C9FF-4B76-BBB3-E4C42E8B8564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DFD8-DEFE-4BC7-B193-2A7039E55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888E5B-2202-496D-827F-2E5E7836E869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8108F0-953B-4AEC-A30A-3A88D2D6B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2428875"/>
          </a:xfrm>
        </p:spPr>
        <p:txBody>
          <a:bodyPr/>
          <a:lstStyle/>
          <a:p>
            <a:pPr eaLnBrk="1" hangingPunct="1"/>
            <a:r>
              <a:rPr lang="ru-RU" sz="4800" b="1" dirty="0" smtClean="0"/>
              <a:t>Знатоки </a:t>
            </a:r>
            <a:br>
              <a:rPr lang="ru-RU" sz="4800" b="1" dirty="0" smtClean="0"/>
            </a:br>
            <a:r>
              <a:rPr lang="ru-RU" sz="4800" b="1" dirty="0" smtClean="0"/>
              <a:t>Отечественной войны </a:t>
            </a:r>
            <a:br>
              <a:rPr lang="ru-RU" sz="4800" b="1" dirty="0" smtClean="0"/>
            </a:br>
            <a:r>
              <a:rPr lang="ru-RU" sz="4800" b="1" dirty="0" smtClean="0"/>
              <a:t>1812 года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(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игра )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5000637"/>
            <a:ext cx="8643938" cy="157161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Для 6 «А» класса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Классный руководитель: </a:t>
            </a:r>
            <a:r>
              <a:rPr lang="ru-RU" sz="2000" dirty="0" err="1" smtClean="0"/>
              <a:t>Ходаева</a:t>
            </a:r>
            <a:r>
              <a:rPr lang="ru-RU" sz="2000" dirty="0" smtClean="0"/>
              <a:t> Алла Николаевна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71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Денис Давыдов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8" descr="pd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785813"/>
            <a:ext cx="2989262" cy="33670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71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 Самойлович Фигнер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Picture 11" descr="Фигн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6575" y="739775"/>
            <a:ext cx="2976563" cy="332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143375"/>
            <a:ext cx="8229600" cy="21431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Никитич </a:t>
            </a:r>
            <a:r>
              <a:rPr lang="ru-RU" sz="4400" b="1" u="sng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Сеславин</a:t>
            </a:r>
            <a:endParaRPr lang="ru-RU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9438" y="847725"/>
            <a:ext cx="2933700" cy="3492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0"/>
            <a:ext cx="1643062" cy="857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3071813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Русский полководец и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дипломат, ученик и сподвижник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А.В.Суворова. Был назначен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Александром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главнокомандующим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русской армией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21431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М.И.Кутузов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9" name="Picture 5" descr="Кутуз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194175"/>
            <a:ext cx="23828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215063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Командовал всей русской армией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 начальном этапе войны 1812 г.,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чего был замещен </a:t>
            </a:r>
            <a:b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М.И.Кутузовым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857750"/>
            <a:ext cx="8229600" cy="1268413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М.Б.Барклай де Толли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3786188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0"/>
            <a:ext cx="16430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4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472488" cy="3000375"/>
          </a:xfrm>
        </p:spPr>
        <p:txBody>
          <a:bodyPr/>
          <a:lstStyle/>
          <a:p>
            <a:r>
              <a:rPr lang="ru-RU" sz="4000" b="1" dirty="0" smtClean="0"/>
              <a:t>Командующий второй армией, выступал сторонником привлечения к борьбе с французами широких слоёв народа, был одним из инициаторов партизанского движения.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2214562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endParaRPr lang="ru-RU" sz="4400" b="1" u="sng" dirty="0" smtClean="0">
              <a:solidFill>
                <a:srgbClr val="FFC000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П.И.Багратион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143375"/>
            <a:ext cx="20955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75" y="0"/>
            <a:ext cx="157160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472488" cy="3071812"/>
          </a:xfrm>
        </p:spPr>
        <p:txBody>
          <a:bodyPr/>
          <a:lstStyle/>
          <a:p>
            <a:r>
              <a:rPr lang="ru-RU" sz="4000" b="1" dirty="0" smtClean="0"/>
              <a:t>Во время Отечественной войны 1812 года командовал 3-й Западной армией, противостоявшей войскам Наполеона на киевском направлении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250"/>
            <a:ext cx="8229600" cy="1839913"/>
          </a:xfrm>
        </p:spPr>
        <p:txBody>
          <a:bodyPr/>
          <a:lstStyle/>
          <a:p>
            <a:pPr algn="r">
              <a:buFont typeface="Arial" charset="0"/>
              <a:buNone/>
              <a:defRPr/>
            </a:pPr>
            <a:endParaRPr lang="ru-RU" sz="4400" b="1" u="sng" dirty="0" smtClean="0">
              <a:solidFill>
                <a:srgbClr val="FFC000"/>
              </a:solidFill>
            </a:endParaRPr>
          </a:p>
          <a:p>
            <a:pPr algn="r">
              <a:buFont typeface="Arial" charset="0"/>
              <a:buNone/>
              <a:defRPr/>
            </a:pPr>
            <a:r>
              <a:rPr lang="ru-RU" sz="4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А.П.Тормасов</a:t>
            </a:r>
            <a:endParaRPr lang="ru-RU" sz="4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929063"/>
            <a:ext cx="2381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88" y="142875"/>
            <a:ext cx="1643062" cy="785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3357563"/>
          </a:xfrm>
        </p:spPr>
        <p:txBody>
          <a:bodyPr/>
          <a:lstStyle/>
          <a:p>
            <a:r>
              <a:rPr lang="ru-RU" sz="4000" b="1" dirty="0" smtClean="0"/>
              <a:t>Великий французский полководец и государственный деятель, заложивший основы современного французского государства.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500563"/>
            <a:ext cx="8229600" cy="19288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 Бонапарт</a:t>
            </a:r>
          </a:p>
        </p:txBody>
      </p:sp>
      <p:pic>
        <p:nvPicPr>
          <p:cNvPr id="9" name="Picture 4" descr="n01027i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5929313" y="4000500"/>
            <a:ext cx="2241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5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3571875"/>
          </a:xfrm>
        </p:spPr>
        <p:txBody>
          <a:bodyPr/>
          <a:lstStyle/>
          <a:p>
            <a:r>
              <a:rPr lang="ru-RU" b="1" dirty="0" smtClean="0"/>
              <a:t>Конное войско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929188"/>
            <a:ext cx="8229600" cy="11969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Кавалерия</a:t>
            </a:r>
            <a:r>
              <a:rPr lang="ru-RU" sz="4400" b="1" u="sng" dirty="0" smtClean="0">
                <a:solidFill>
                  <a:srgbClr val="FFC000"/>
                </a:solidFill>
              </a:rPr>
              <a:t> </a:t>
            </a:r>
            <a:endParaRPr lang="ru-RU" sz="4400" b="1" u="sng" dirty="0">
              <a:solidFill>
                <a:srgbClr val="FFC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1643062" cy="785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500437"/>
          </a:xfrm>
        </p:spPr>
        <p:txBody>
          <a:bodyPr/>
          <a:lstStyle/>
          <a:p>
            <a:r>
              <a:rPr lang="ru-RU" b="1" dirty="0" smtClean="0"/>
              <a:t>Военное формирование, созданное в помощь действующей армии на добровольных началах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14875"/>
            <a:ext cx="8229600" cy="14112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Ополчение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1643062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85750" y="1214438"/>
          <a:ext cx="8572500" cy="5362578"/>
        </p:xfrm>
        <a:graphic>
          <a:graphicData uri="http://schemas.openxmlformats.org/drawingml/2006/table">
            <a:tbl>
              <a:tblPr/>
              <a:tblGrid>
                <a:gridCol w="3071813"/>
                <a:gridCol w="1100137"/>
                <a:gridCol w="1100138"/>
                <a:gridCol w="1100137"/>
                <a:gridCol w="1100138"/>
                <a:gridCol w="1100137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Даты </a:t>
                      </a: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Партизаны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Личности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Термины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1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События 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2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3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4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5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6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Поэзия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7" action="ppaction://hlinksldjump"/>
                        </a:rPr>
                        <a:t>100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8" action="ppaction://hlinksldjump"/>
                        </a:rPr>
                        <a:t>200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29" action="ppaction://hlinksldjump"/>
                        </a:rPr>
                        <a:t>300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30" action="ppaction://hlinksldjump"/>
                        </a:rPr>
                        <a:t>400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  <a:hlinkClick r:id="rId31" action="ppaction://hlinksldjump"/>
                        </a:rPr>
                        <a:t>500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25" name="WordArt 1"/>
          <p:cNvSpPr>
            <a:spLocks noChangeArrowheads="1" noChangeShapeType="1" noTextEdit="1"/>
          </p:cNvSpPr>
          <p:nvPr/>
        </p:nvSpPr>
        <p:spPr bwMode="auto">
          <a:xfrm>
            <a:off x="2643188" y="214313"/>
            <a:ext cx="39290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25"/>
              </a:avLst>
            </a:prstTxWarp>
          </a:bodyPr>
          <a:lstStyle/>
          <a:p>
            <a:pPr algn="ctr"/>
            <a:endParaRPr lang="ru-RU" sz="3600" i="1" kern="10">
              <a:ln w="9525">
                <a:solidFill>
                  <a:srgbClr val="C6D9F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429000"/>
          </a:xfrm>
        </p:spPr>
        <p:txBody>
          <a:bodyPr/>
          <a:lstStyle/>
          <a:p>
            <a:r>
              <a:rPr lang="ru-RU" b="1" dirty="0" smtClean="0"/>
              <a:t>Член народного вооруженного отряда самостоятельно действующего в тылу врага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142875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5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3143250"/>
          </a:xfrm>
        </p:spPr>
        <p:txBody>
          <a:bodyPr/>
          <a:lstStyle/>
          <a:p>
            <a:r>
              <a:rPr lang="ru-RU" b="1" dirty="0" smtClean="0"/>
              <a:t>Артиллерийское подразделение из нескольких орудий, а также позиция, которую занимает такое подразделение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500563"/>
            <a:ext cx="8229600" cy="16256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ru-RU" dirty="0" smtClean="0"/>
          </a:p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Батарея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3786187"/>
          </a:xfrm>
        </p:spPr>
        <p:txBody>
          <a:bodyPr/>
          <a:lstStyle/>
          <a:p>
            <a:r>
              <a:rPr lang="ru-RU" b="1" dirty="0" smtClean="0"/>
              <a:t>Полевое и долговременное укрепление в форме тупого угла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9826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Флеши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214313"/>
            <a:ext cx="164306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72560" cy="3714776"/>
          </a:xfrm>
        </p:spPr>
        <p:txBody>
          <a:bodyPr/>
          <a:lstStyle/>
          <a:p>
            <a:r>
              <a:rPr lang="ru-RU" sz="3200" b="1" dirty="0" smtClean="0"/>
              <a:t>Наполеон, собираясь напасть на Россию рассматривал три варианта развития событий. «Если я возьму Киев,- говорил он,- я возьму Россию за ноги; если я овладею Петербургом, я возьму ее за голову; заняв…. , я поражу ее в самое сердце».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Москву 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142852"/>
            <a:ext cx="164306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00462"/>
          </a:xfrm>
        </p:spPr>
        <p:txBody>
          <a:bodyPr/>
          <a:lstStyle/>
          <a:p>
            <a:r>
              <a:rPr lang="ru-RU" sz="3200" b="1" dirty="0" smtClean="0"/>
              <a:t>	Уходя из Москвы французы заложили взрывчатку в основание этого храма и только доблесть горожан и проливной дождь не позволили французам осуществить свой варварский план. Как называется этот храм, являющийся и поныне визитной карточкой Москвы?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pPr algn="r">
              <a:buNone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</a:p>
          <a:p>
            <a:pPr algn="r">
              <a:buNone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Василия Блаженного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42852"/>
            <a:ext cx="157160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52868"/>
            <a:ext cx="2357444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3643338"/>
          </a:xfrm>
        </p:spPr>
        <p:txBody>
          <a:bodyPr/>
          <a:lstStyle/>
          <a:p>
            <a:r>
              <a:rPr lang="ru-RU" sz="4000" b="1" dirty="0" smtClean="0"/>
              <a:t>Этот дворянин был командиром регулярного партизанского отряда. Прославился он не только своими подвигами, но и лирикой. Так кто же это такой поэт и офицер?</a:t>
            </a:r>
            <a:endParaRPr lang="ru-RU" sz="4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571636"/>
          </a:xfrm>
        </p:spPr>
        <p:txBody>
          <a:bodyPr/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Давыдов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142852"/>
            <a:ext cx="171453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4214842"/>
          </a:xfrm>
        </p:spPr>
        <p:txBody>
          <a:bodyPr/>
          <a:lstStyle/>
          <a:p>
            <a:r>
              <a:rPr lang="ru-RU" sz="3200" b="1" dirty="0" smtClean="0"/>
              <a:t>Очевидец писал об этом так: «Море огня разлилось по всем частям города. Пламя, волнуемое ветром, совершенно походило на морские волны, вздымаемые бурей. Горели магазины, дома, госпитали, в которых находились русские раненые, церкви, где укрывались жители от грабителей…» Что описано в приведенном отрывке?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 Москвы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0"/>
            <a:ext cx="1643062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4143404"/>
          </a:xfrm>
        </p:spPr>
        <p:txBody>
          <a:bodyPr/>
          <a:lstStyle/>
          <a:p>
            <a:r>
              <a:rPr lang="ru-RU" sz="3200" b="1" dirty="0" smtClean="0"/>
              <a:t>Л.Н.Толстой  в романе «Война и мир» так характеризовал это событие: «Дубина народной войны поднялась со всей своей грозной и величественной силой и, не спрашивая ничьих вкусов и правил… поднималась, опускалась и гвоздила французов до тех пор, пока не погибло все нашествие». О чем идет речь?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партизанском движении</a:t>
            </a:r>
            <a:endParaRPr lang="ru-RU" sz="4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142852"/>
            <a:ext cx="164306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000660"/>
          </a:xfrm>
        </p:spPr>
        <p:txBody>
          <a:bodyPr/>
          <a:lstStyle/>
          <a:p>
            <a:pPr algn="l"/>
            <a:r>
              <a:rPr lang="ru-RU" sz="3600" b="1" dirty="0" smtClean="0"/>
              <a:t>…которого Россия,</a:t>
            </a:r>
            <a:br>
              <a:rPr lang="ru-RU" sz="3600" b="1" dirty="0" smtClean="0"/>
            </a:br>
            <a:r>
              <a:rPr lang="ru-RU" sz="3600" b="1" dirty="0" smtClean="0"/>
              <a:t>В свои годины </a:t>
            </a:r>
            <a:r>
              <a:rPr lang="ru-RU" sz="3600" b="1" dirty="0" err="1" smtClean="0"/>
              <a:t>роковыя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smtClean="0"/>
              <a:t>Радушно видит на коне,</a:t>
            </a:r>
            <a:br>
              <a:rPr lang="ru-RU" sz="3600" b="1" dirty="0" smtClean="0"/>
            </a:br>
            <a:r>
              <a:rPr lang="ru-RU" sz="3600" b="1" dirty="0" smtClean="0"/>
              <a:t>В кровавом зареве пожаров,</a:t>
            </a:r>
            <a:br>
              <a:rPr lang="ru-RU" sz="3600" b="1" dirty="0" smtClean="0"/>
            </a:br>
            <a:r>
              <a:rPr lang="ru-RU" sz="3600" b="1" dirty="0" smtClean="0"/>
              <a:t>В дыму и прахе боевом,</a:t>
            </a:r>
            <a:br>
              <a:rPr lang="ru-RU" sz="3600" b="1" dirty="0" smtClean="0"/>
            </a:br>
            <a:r>
              <a:rPr lang="ru-RU" sz="3600" b="1" dirty="0" smtClean="0"/>
              <a:t>Отваге, пламенных гусаров</a:t>
            </a:r>
            <a:br>
              <a:rPr lang="ru-RU" sz="3600" b="1" dirty="0" smtClean="0"/>
            </a:br>
            <a:r>
              <a:rPr lang="ru-RU" sz="3600" b="1" dirty="0" smtClean="0"/>
              <a:t>Живым примером и вождем.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Денисе Давыдове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8" y="0"/>
            <a:ext cx="1428730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5940444"/>
          </a:xfrm>
        </p:spPr>
        <p:txBody>
          <a:bodyPr/>
          <a:lstStyle/>
          <a:p>
            <a:pPr algn="l"/>
            <a:r>
              <a:rPr lang="ru-RU" sz="3200" b="1" dirty="0" smtClean="0"/>
              <a:t>Два демона ему служили,</a:t>
            </a:r>
            <a:br>
              <a:rPr lang="ru-RU" sz="3200" b="1" dirty="0" smtClean="0"/>
            </a:br>
            <a:r>
              <a:rPr lang="ru-RU" sz="3200" b="1" dirty="0" smtClean="0"/>
              <a:t>Две силы чудно в нем слились,</a:t>
            </a:r>
            <a:br>
              <a:rPr lang="ru-RU" sz="3200" b="1" dirty="0" smtClean="0"/>
            </a:br>
            <a:r>
              <a:rPr lang="ru-RU" sz="3200" b="1" dirty="0" smtClean="0"/>
              <a:t>В его главе – орлы парили,</a:t>
            </a:r>
            <a:br>
              <a:rPr lang="ru-RU" sz="3200" b="1" dirty="0" smtClean="0"/>
            </a:br>
            <a:r>
              <a:rPr lang="ru-RU" sz="3200" b="1" dirty="0" smtClean="0"/>
              <a:t>В его груди – змии вились…</a:t>
            </a:r>
            <a:br>
              <a:rPr lang="ru-RU" sz="3200" b="1" dirty="0" smtClean="0"/>
            </a:br>
            <a:r>
              <a:rPr lang="ru-RU" sz="3200" b="1" dirty="0" smtClean="0"/>
              <a:t>Ширококрылых вдохновений</a:t>
            </a:r>
            <a:br>
              <a:rPr lang="ru-RU" sz="3200" b="1" dirty="0" smtClean="0"/>
            </a:br>
            <a:r>
              <a:rPr lang="ru-RU" sz="3200" b="1" dirty="0" smtClean="0"/>
              <a:t>Орлиный, дерзостный полет,</a:t>
            </a:r>
            <a:br>
              <a:rPr lang="ru-RU" sz="3200" b="1" dirty="0" smtClean="0"/>
            </a:br>
            <a:r>
              <a:rPr lang="ru-RU" sz="3200" b="1" dirty="0" smtClean="0"/>
              <a:t>И в самом буйстве дерзновений</a:t>
            </a:r>
            <a:br>
              <a:rPr lang="ru-RU" sz="3200" b="1" dirty="0" smtClean="0"/>
            </a:br>
            <a:r>
              <a:rPr lang="ru-RU" sz="3200" b="1" dirty="0" smtClean="0"/>
              <a:t>Змеиной мудрости расчет.</a:t>
            </a:r>
            <a:br>
              <a:rPr lang="ru-RU" sz="3200" b="1" dirty="0" smtClean="0"/>
            </a:br>
            <a:r>
              <a:rPr lang="ru-RU" sz="3200" b="1" dirty="0" smtClean="0"/>
              <a:t>Но освещающая сила,</a:t>
            </a:r>
            <a:br>
              <a:rPr lang="ru-RU" sz="3200" b="1" dirty="0" smtClean="0"/>
            </a:br>
            <a:r>
              <a:rPr lang="ru-RU" sz="3200" b="1" dirty="0" smtClean="0"/>
              <a:t>Непостижимая Уму,</a:t>
            </a:r>
            <a:br>
              <a:rPr lang="ru-RU" sz="3200" b="1" dirty="0" smtClean="0"/>
            </a:br>
            <a:r>
              <a:rPr lang="ru-RU" sz="3200" b="1" dirty="0" smtClean="0"/>
              <a:t>Души его не озарила</a:t>
            </a:r>
            <a:br>
              <a:rPr lang="ru-RU" sz="3200" b="1" dirty="0" smtClean="0"/>
            </a:br>
            <a:r>
              <a:rPr lang="ru-RU" sz="3200" b="1" dirty="0" smtClean="0"/>
              <a:t>И не приблизилась к нему…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6072206"/>
            <a:ext cx="8001024" cy="785794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Наполеоне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428728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21431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Бородинское сражение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 августа 1812 года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357312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9" descr="Бородинское с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57438"/>
            <a:ext cx="43942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/>
          <a:lstStyle/>
          <a:p>
            <a:pPr algn="l"/>
            <a:r>
              <a:rPr lang="ru-RU" sz="3600" b="1" dirty="0" smtClean="0"/>
              <a:t>Надменный! Кто тебя подвигнул?</a:t>
            </a:r>
            <a:br>
              <a:rPr lang="ru-RU" sz="3600" b="1" dirty="0" smtClean="0"/>
            </a:br>
            <a:r>
              <a:rPr lang="ru-RU" sz="3600" b="1" dirty="0" smtClean="0"/>
              <a:t>Кто обуял твой дивный ум?</a:t>
            </a:r>
            <a:br>
              <a:rPr lang="ru-RU" sz="3600" b="1" dirty="0" smtClean="0"/>
            </a:br>
            <a:r>
              <a:rPr lang="ru-RU" sz="3600" b="1" dirty="0" smtClean="0"/>
              <a:t>Как сердце русских не постигнул</a:t>
            </a:r>
            <a:br>
              <a:rPr lang="ru-RU" sz="3600" b="1" dirty="0" smtClean="0"/>
            </a:br>
            <a:r>
              <a:rPr lang="ru-RU" sz="3600" b="1" dirty="0" smtClean="0"/>
              <a:t>Ты с высоты отважных дум?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Наполеоне 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500166" cy="714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643470"/>
          </a:xfrm>
        </p:spPr>
        <p:txBody>
          <a:bodyPr/>
          <a:lstStyle/>
          <a:p>
            <a:pPr algn="l"/>
            <a:r>
              <a:rPr lang="ru-RU" sz="3200" b="1" dirty="0" smtClean="0"/>
              <a:t>Хвала тебе , наш бодрый вождь,</a:t>
            </a:r>
            <a:br>
              <a:rPr lang="ru-RU" sz="3200" b="1" dirty="0" smtClean="0"/>
            </a:br>
            <a:r>
              <a:rPr lang="ru-RU" sz="3200" b="1" dirty="0" smtClean="0"/>
              <a:t>Герой под сединами!</a:t>
            </a:r>
            <a:br>
              <a:rPr lang="ru-RU" sz="3200" b="1" dirty="0" smtClean="0"/>
            </a:br>
            <a:r>
              <a:rPr lang="ru-RU" sz="3200" b="1" dirty="0" smtClean="0"/>
              <a:t>Как юный ратник, вихрь, и дождь,</a:t>
            </a:r>
            <a:br>
              <a:rPr lang="ru-RU" sz="3200" b="1" dirty="0" smtClean="0"/>
            </a:br>
            <a:r>
              <a:rPr lang="ru-RU" sz="3200" b="1" dirty="0" smtClean="0"/>
              <a:t>И труд он делит с нами.</a:t>
            </a:r>
            <a:br>
              <a:rPr lang="ru-RU" sz="3200" b="1" dirty="0" smtClean="0"/>
            </a:br>
            <a:r>
              <a:rPr lang="ru-RU" sz="3200" b="1" dirty="0" smtClean="0"/>
              <a:t>О, сколько с израненным челом</a:t>
            </a:r>
            <a:br>
              <a:rPr lang="ru-RU" sz="3200" b="1" dirty="0" smtClean="0"/>
            </a:br>
            <a:r>
              <a:rPr lang="ru-RU" sz="3200" b="1" dirty="0" smtClean="0"/>
              <a:t>Пред строем он прекрасен!</a:t>
            </a:r>
            <a:br>
              <a:rPr lang="ru-RU" sz="3200" b="1" dirty="0" smtClean="0"/>
            </a:br>
            <a:r>
              <a:rPr lang="ru-RU" sz="3200" b="1" dirty="0" smtClean="0"/>
              <a:t>И сколь он хладен пред врагом,</a:t>
            </a:r>
            <a:br>
              <a:rPr lang="ru-RU" sz="3200" b="1" dirty="0" smtClean="0"/>
            </a:br>
            <a:r>
              <a:rPr lang="ru-RU" sz="3200" b="1" dirty="0" smtClean="0"/>
              <a:t>И сколь врагу ужасен!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143008"/>
          </a:xfrm>
        </p:spPr>
        <p:txBody>
          <a:bodyPr/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М.И.Кутузове</a:t>
            </a:r>
            <a:endParaRPr lang="ru-RU" sz="4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0"/>
            <a:ext cx="1785968" cy="64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857784"/>
          </a:xfrm>
        </p:spPr>
        <p:txBody>
          <a:bodyPr/>
          <a:lstStyle/>
          <a:p>
            <a:pPr algn="l"/>
            <a:r>
              <a:rPr lang="ru-RU" sz="3200" b="1" dirty="0" smtClean="0"/>
              <a:t>О вождь несчастливый!..</a:t>
            </a:r>
            <a:br>
              <a:rPr lang="ru-RU" sz="3200" b="1" dirty="0" smtClean="0"/>
            </a:br>
            <a:r>
              <a:rPr lang="ru-RU" sz="3200" b="1" dirty="0" smtClean="0"/>
              <a:t>Суров был жребий твой:</a:t>
            </a:r>
            <a:br>
              <a:rPr lang="ru-RU" sz="3200" b="1" dirty="0" smtClean="0"/>
            </a:br>
            <a:r>
              <a:rPr lang="ru-RU" sz="3200" b="1" dirty="0" smtClean="0"/>
              <a:t>Все в жертву ты принес земле тебе чужой,</a:t>
            </a:r>
            <a:br>
              <a:rPr lang="ru-RU" sz="3200" b="1" dirty="0" smtClean="0"/>
            </a:br>
            <a:r>
              <a:rPr lang="ru-RU" sz="3200" b="1" dirty="0" smtClean="0"/>
              <a:t>Непроницаемый для взгляда черни дикой, </a:t>
            </a:r>
            <a:br>
              <a:rPr lang="ru-RU" sz="3200" b="1" dirty="0" smtClean="0"/>
            </a:br>
            <a:r>
              <a:rPr lang="ru-RU" sz="3200" b="1" dirty="0" smtClean="0"/>
              <a:t>В молчанье шел один ты с мыслию великой,</a:t>
            </a:r>
            <a:br>
              <a:rPr lang="ru-RU" sz="3200" b="1" dirty="0" smtClean="0"/>
            </a:br>
            <a:r>
              <a:rPr lang="ru-RU" sz="3200" b="1" dirty="0" smtClean="0"/>
              <a:t>И, в имени твоем звук чуждый </a:t>
            </a:r>
            <a:r>
              <a:rPr lang="ru-RU" sz="3200" b="1" dirty="0" err="1" smtClean="0"/>
              <a:t>невзлюбя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smtClean="0"/>
              <a:t>Своими криками преследуя тебя,</a:t>
            </a:r>
            <a:br>
              <a:rPr lang="ru-RU" sz="3200" b="1" dirty="0" smtClean="0"/>
            </a:br>
            <a:r>
              <a:rPr lang="ru-RU" sz="3200" b="1" dirty="0" smtClean="0"/>
              <a:t>Народ, таинственно спасаемый тобою,</a:t>
            </a:r>
            <a:br>
              <a:rPr lang="ru-RU" sz="3200" b="1" dirty="0" smtClean="0"/>
            </a:br>
            <a:r>
              <a:rPr lang="ru-RU" sz="3200" b="1" dirty="0" smtClean="0"/>
              <a:t>Ругался над твоей священной сединою.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00132"/>
          </a:xfrm>
        </p:spPr>
        <p:txBody>
          <a:bodyPr/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М.Б.Барклае де Толли</a:t>
            </a:r>
            <a:endParaRPr lang="ru-RU" sz="3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500166" cy="571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Рисунок 3" descr="AG00373_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000500"/>
            <a:ext cx="25003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игру !</a:t>
            </a:r>
          </a:p>
          <a:p>
            <a:pPr algn="ctr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arg-5-50-trans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30861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68507 0.6088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257175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Смоленское сражение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– 5 августа 1812 года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357312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500188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Военный совет в Филях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сентября 1812 года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78592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300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0" name="Picture 5" descr="Совет в Филя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857375"/>
            <a:ext cx="44259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27146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Назначение М.И.Кутузова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главнокомандующим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августа 1812 года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44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400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27146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 </a:t>
            </a:r>
            <a:r>
              <a:rPr lang="en-US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подписал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Манифест об окончании </a:t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Отечественной войны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1256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января 1813 года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714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500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428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Василиса Кожина</a:t>
            </a:r>
            <a:endParaRPr lang="ru-RU" sz="44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Picture 10" descr="Pk01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642938"/>
            <a:ext cx="2684462" cy="3324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4288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ru-RU" sz="48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Герасим Курин</a:t>
            </a:r>
            <a:endParaRPr lang="en-US" sz="4400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4800" dirty="0" smtClean="0"/>
          </a:p>
        </p:txBody>
      </p:sp>
      <p:sp>
        <p:nvSpPr>
          <p:cNvPr id="4" name="Овал 3"/>
          <p:cNvSpPr/>
          <p:nvPr/>
        </p:nvSpPr>
        <p:spPr>
          <a:xfrm>
            <a:off x="357188" y="285750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200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>
              <a:snd r:embed="rId3" name="chimes.wav" builtIn="1"/>
            </a:hlinkClick>
          </p:cNvPr>
          <p:cNvSpPr/>
          <p:nvPr/>
        </p:nvSpPr>
        <p:spPr>
          <a:xfrm>
            <a:off x="8358188" y="6143625"/>
            <a:ext cx="571500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Picture 9" descr="pk77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857250"/>
            <a:ext cx="2974975" cy="3541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485</Words>
  <Application>Microsoft Office PowerPoint</Application>
  <PresentationFormat>Экран (4:3)</PresentationFormat>
  <Paragraphs>147</Paragraphs>
  <Slides>33</Slides>
  <Notes>0</Notes>
  <HiddenSlides>30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Знатоки  Отечественной войны  1812 года ( игра ) </vt:lpstr>
      <vt:lpstr>Слайд 2</vt:lpstr>
      <vt:lpstr>Бородинское сражение </vt:lpstr>
      <vt:lpstr>Смоленское сражение </vt:lpstr>
      <vt:lpstr>Военный совет в Филях </vt:lpstr>
      <vt:lpstr>Назначение М.И.Кутузова  главнокомандующим </vt:lpstr>
      <vt:lpstr>Александр I подписал  Манифест об окончании  Отечественной войны </vt:lpstr>
      <vt:lpstr>Слайд 8</vt:lpstr>
      <vt:lpstr>Слайд 9</vt:lpstr>
      <vt:lpstr>Слайд 10</vt:lpstr>
      <vt:lpstr>Слайд 11</vt:lpstr>
      <vt:lpstr>Слайд 12</vt:lpstr>
      <vt:lpstr>Русский полководец и  дипломат, ученик и сподвижник  А.В.Суворова. Был назначен  Александром I главнокомандующим русской армией </vt:lpstr>
      <vt:lpstr>Командовал всей русской армией  на начальном этапе войны 1812 г., после чего был замещен  М.И.Кутузовым </vt:lpstr>
      <vt:lpstr>Командующий второй армией, выступал сторонником привлечения к борьбе с французами широких слоёв народа, был одним из инициаторов партизанского движения.</vt:lpstr>
      <vt:lpstr>Во время Отечественной войны 1812 года командовал 3-й Западной армией, противостоявшей войскам Наполеона на киевском направлении</vt:lpstr>
      <vt:lpstr>Великий французский полководец и государственный деятель, заложивший основы современного французского государства.</vt:lpstr>
      <vt:lpstr>Конное войско</vt:lpstr>
      <vt:lpstr>Военное формирование, созданное в помощь действующей армии на добровольных началах</vt:lpstr>
      <vt:lpstr>Член народного вооруженного отряда самостоятельно действующего в тылу врага</vt:lpstr>
      <vt:lpstr>Артиллерийское подразделение из нескольких орудий, а также позиция, которую занимает такое подразделение</vt:lpstr>
      <vt:lpstr>Полевое и долговременное укрепление в форме тупого угла</vt:lpstr>
      <vt:lpstr>Наполеон, собираясь напасть на Россию рассматривал три варианта развития событий. «Если я возьму Киев,- говорил он,- я возьму Россию за ноги; если я овладею Петербургом, я возьму ее за голову; заняв…. , я поражу ее в самое сердце».</vt:lpstr>
      <vt:lpstr> Уходя из Москвы французы заложили взрывчатку в основание этого храма и только доблесть горожан и проливной дождь не позволили французам осуществить свой варварский план. Как называется этот храм, являющийся и поныне визитной карточкой Москвы?</vt:lpstr>
      <vt:lpstr>Этот дворянин был командиром регулярного партизанского отряда. Прославился он не только своими подвигами, но и лирикой. Так кто же это такой поэт и офицер?</vt:lpstr>
      <vt:lpstr>Очевидец писал об этом так: «Море огня разлилось по всем частям города. Пламя, волнуемое ветром, совершенно походило на морские волны, вздымаемые бурей. Горели магазины, дома, госпитали, в которых находились русские раненые, церкви, где укрывались жители от грабителей…» Что описано в приведенном отрывке?</vt:lpstr>
      <vt:lpstr>Л.Н.Толстой  в романе «Война и мир» так характеризовал это событие: «Дубина народной войны поднялась со всей своей грозной и величественной силой и, не спрашивая ничьих вкусов и правил… поднималась, опускалась и гвоздила французов до тех пор, пока не погибло все нашествие». О чем идет речь?</vt:lpstr>
      <vt:lpstr>…которого Россия, В свои годины роковыя, Радушно видит на коне, В кровавом зареве пожаров, В дыму и прахе боевом, Отваге, пламенных гусаров Живым примером и вождем.</vt:lpstr>
      <vt:lpstr>Два демона ему служили, Две силы чудно в нем слились, В его главе – орлы парили, В его груди – змии вились… Ширококрылых вдохновений Орлиный, дерзостный полет, И в самом буйстве дерзновений Змеиной мудрости расчет. Но освещающая сила, Непостижимая Уму, Души его не озарила И не приблизилась к нему… </vt:lpstr>
      <vt:lpstr>Надменный! Кто тебя подвигнул? Кто обуял твой дивный ум? Как сердце русских не постигнул Ты с высоты отважных дум?</vt:lpstr>
      <vt:lpstr>Хвала тебе , наш бодрый вождь, Герой под сединами! Как юный ратник, вихрь, и дождь, И труд он делит с нами. О, сколько с израненным челом Пред строем он прекрасен! И сколь он хладен пред врагом, И сколь врагу ужасен! </vt:lpstr>
      <vt:lpstr>О вождь несчастливый!.. Суров был жребий твой: Все в жертву ты принес земле тебе чужой, Непроницаемый для взгляда черни дикой,  В молчанье шел один ты с мыслию великой, И, в имени твоем звук чуждый невзлюбя, Своими криками преследуя тебя, Народ, таинственно спасаемый тобою, Ругался над твоей священной сединою. </vt:lpstr>
      <vt:lpstr>Слайд 33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87</cp:revision>
  <dcterms:created xsi:type="dcterms:W3CDTF">2009-02-14T07:49:19Z</dcterms:created>
  <dcterms:modified xsi:type="dcterms:W3CDTF">2012-12-06T19:37:47Z</dcterms:modified>
</cp:coreProperties>
</file>